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860" r:id="rId5"/>
    <p:sldId id="3017" r:id="rId6"/>
    <p:sldId id="3030" r:id="rId7"/>
    <p:sldId id="3022" r:id="rId8"/>
    <p:sldId id="3031" r:id="rId9"/>
    <p:sldId id="3034" r:id="rId10"/>
    <p:sldId id="3032" r:id="rId11"/>
    <p:sldId id="3036" r:id="rId12"/>
    <p:sldId id="3040" r:id="rId13"/>
    <p:sldId id="3038" r:id="rId14"/>
    <p:sldId id="3035" r:id="rId15"/>
    <p:sldId id="3023" r:id="rId16"/>
    <p:sldId id="3024" r:id="rId17"/>
    <p:sldId id="3029" r:id="rId18"/>
    <p:sldId id="3025" r:id="rId19"/>
    <p:sldId id="3026" r:id="rId20"/>
    <p:sldId id="3039" r:id="rId21"/>
    <p:sldId id="3033" r:id="rId22"/>
    <p:sldId id="3028" r:id="rId23"/>
  </p:sldIdLst>
  <p:sldSz cx="12192000" cy="6858000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5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55C"/>
    <a:srgbClr val="FF99FF"/>
    <a:srgbClr val="FFCCFF"/>
    <a:srgbClr val="FF3300"/>
    <a:srgbClr val="FF33CC"/>
    <a:srgbClr val="2F559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67F30-7683-334B-A912-12FB666FCCF2}" v="1534" dt="2025-02-04T18:59:26.279"/>
    <p1510:client id="{94C2E989-7F64-138B-1BDD-7BFB85707166}" v="1127" dt="2025-02-04T16:32:21.680"/>
    <p1510:client id="{E10BEAD0-E978-4B30-94CB-866298654925}" v="2034" dt="2025-02-04T18:57:08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960"/>
        <p:guide pos="583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3BD90F5B-0758-4E61-8FEF-A1E9F574FCD1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8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82CB76C8-FEB0-47D7-B87A-F885590C9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2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B76C8-FEB0-47D7-B87A-F885590C97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6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B76C8-FEB0-47D7-B87A-F885590C97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7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4F0B1-C71F-5B9C-041F-27AD3B52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AC34DB-84F4-5AE6-5B1B-203C46D70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F10AE-76CC-9115-C00D-1EFDF41C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6A585-4DD5-7972-C5E7-0B751EA7A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B76C8-FEB0-47D7-B87A-F885590C97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9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536EE-7C4D-584E-2F3D-A6E067131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B77EF-0927-B920-5A5B-E9E59E0BF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60B99-85A7-B728-7E7E-73C0BBE5B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20859-F4C1-2EAA-EBF3-5D977D030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B76C8-FEB0-47D7-B87A-F885590C97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5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4284-9841-7E47-20C7-3B02FFC28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52B71-9BE4-E56C-55D8-6BF840A1A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3D262-CEF6-6ACF-4FD2-E3745696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7C28A-8EEB-435A-B113-6D23A3EB83E6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49FC4-A1B3-4569-8A3B-69563EEA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CD0B9-CB7F-94CE-3873-56421A10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0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F790-3DC0-1523-F294-3FA415A8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E88D4-E282-E003-6738-2AD19E551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F1635-11F1-A226-6540-255452407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4AE86-0BFF-4A72-B4AC-355F7C9086DC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8EDFE-8449-8EB3-DA3E-5639AC54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100C8-8BAA-EC71-1045-E6265A9E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6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2B26F-336E-1C80-F6DD-221FBC5BC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7BF90-7471-AA1B-03B6-5E3D692FD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F551A-486F-5D47-FE34-2889E0ED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57BF7-8626-47F1-8A82-9779CCF9D3CE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ABC1-1B55-7639-E9C1-E6582ED0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95EF8-2929-885F-784F-54D6F906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1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AED4-CC11-0419-DAF5-DF02E52F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ABC1-C508-BB01-1782-1EA78D43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C87F9-CB4B-1D94-3CF5-A6322486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F64D-C26D-460D-962E-1B1371015074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D04C0-8156-775A-17DE-6D946CA9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46" y="6624426"/>
            <a:ext cx="4978908" cy="24938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b="1" spc="-5">
                <a:cs typeface="Calibri"/>
              </a:rPr>
              <a:t>PESU Proprietary - UE22CS320A – Capstone Project Approval - Team 39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7A890-441A-DC5E-9597-770104C0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4D3BC8-C982-16FB-AB59-8CE3B6FAA25B}"/>
              </a:ext>
            </a:extLst>
          </p:cNvPr>
          <p:cNvSpPr txBox="1">
            <a:spLocks/>
          </p:cNvSpPr>
          <p:nvPr userDrawn="1"/>
        </p:nvSpPr>
        <p:spPr>
          <a:xfrm>
            <a:off x="3028950" y="6687666"/>
            <a:ext cx="3086100" cy="1703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50" kern="1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8" name="Picture 2" descr="Our Brand Identity » PES University">
            <a:extLst>
              <a:ext uri="{FF2B5EF4-FFF2-40B4-BE49-F238E27FC236}">
                <a16:creationId xmlns:a16="http://schemas.microsoft.com/office/drawing/2014/main" id="{448DE799-7E38-517D-D762-7FB765F03C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202" y="143964"/>
            <a:ext cx="727279" cy="134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8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DD83-E7C2-FCFD-5EA9-882D77E9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FD648-2BBB-8468-561C-7A2FE420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6E504-1E9E-054B-9EA7-B78790DD5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01D87-A97B-4277-A37F-35E387FA4505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562B8-27C8-9E11-86AD-7AF0DBA0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02E7C-C2CE-2FE8-2067-D41CE6F2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8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230B-F988-2B10-6396-CD6E902B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D5F8-7C36-37B3-E65F-420049F10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92BCB-FF6B-2FB9-F1D8-E0AD1FE4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A12BB-92F7-326C-6B3A-667A0B76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BCAE3-68CD-4B84-9FBA-88BA11F7A9D1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FDCFF-2330-D0B8-2137-E7D04D36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79150"/>
            <a:ext cx="4114800" cy="187367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4391B-0E71-7854-88C7-73239335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Our Brand Identity » PES University">
            <a:extLst>
              <a:ext uri="{FF2B5EF4-FFF2-40B4-BE49-F238E27FC236}">
                <a16:creationId xmlns:a16="http://schemas.microsoft.com/office/drawing/2014/main" id="{9F594E54-64DB-2510-4C18-30CCE7272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202" y="143964"/>
            <a:ext cx="727279" cy="134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19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8435-B3DB-11EF-4185-B16C32FD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3F598-2DB0-7837-480C-016E3662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287F0-A078-5D71-4916-B8E02F704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10A81-B1BB-27E1-8152-B2AD1C84D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09F57-24AA-CAC4-4DE2-7FF712FD8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2E501-FA7F-B9CF-05E2-5F121C1A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FEF8E-3F13-4527-A43B-5364844554CC}" type="datetime1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9C42E5-039E-EC78-67D8-5C777298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D1EB7-4E76-E3B2-E363-844A10CA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2CBD-CFC2-B1B5-33FF-294B6E2C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EA214-E037-50AA-B021-C06C59CC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A368-90D8-4E1C-9472-7961AACB018A}" type="datetime1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F5E7EB-B7EE-ABC3-9154-26AE8365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EA12-13BE-045A-75C0-B4108EFA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7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D4333C-CE9B-11E4-00BB-CFF6433CC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274F7-0C99-44A6-AE82-0260D7AC1771}" type="datetime1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F9879-2AB7-3839-4660-E071C9E9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98193-A1AC-490F-6227-EAAA8E48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2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B98B-6E8E-6E75-D2F7-BD744A90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FFBB-6F60-17A8-5446-56C5280CE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65879-27EE-D101-A2F0-D060499B6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65A6F-75B8-73EA-A510-83A12490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A532D-C3BD-4C70-8CFC-EE32B78464A3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D10D7-6A21-8A1A-A839-FB9ADDD2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46CC8-D1AD-14EE-8097-F6DE1BA37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13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38AF-C9C5-37FC-6C92-249920A0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6AFFA2-1B3B-36CD-1FB8-8CCF18D0A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3C0BC-9395-17A6-A9D8-CCAA4E417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9A40F-46F2-181E-5683-DC7AE12A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0CCAB-14D8-46C3-99E9-5746224273A3}" type="datetime1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6EFCC-363F-9571-5459-561C453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B6FE0-52D7-80EA-CF04-0796482B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7336F-F611-0ABB-CFB5-E45DCECC1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5A29C-2B2E-A7C8-6D6F-4A383C5F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804D4-A770-B742-D31C-90FB258B9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672A0-13B5-4CCC-88BC-D13ACF5701E5}" type="datetime1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E2432-0CB1-1E93-3B81-54845CBB4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PESU Proprietary - UE22CS320A – Capstone Project Approval - Team 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C3857-A335-5DBE-BF2F-207DF9488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5B31B-20A9-4529-894A-3370DF4A8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7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mc.ncbi.nlm.nih.gov/articles/PMC9963026/" TargetMode="External"/><Relationship Id="rId3" Type="http://schemas.openxmlformats.org/officeDocument/2006/relationships/hyperlink" Target="https://www.pulmonaryfibrosis360.com/pcp/suspecting-pulmonary-fibrosis/act-when-you-hear-dry-inspiratory-crackles" TargetMode="External"/><Relationship Id="rId7" Type="http://schemas.openxmlformats.org/officeDocument/2006/relationships/hyperlink" Target="https://www.news-medical.net/health/What-is-Fibrosis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kalpeshpanchal.com/facts-about-pulmonary-fibrosis/" TargetMode="External"/><Relationship Id="rId5" Type="http://schemas.openxmlformats.org/officeDocument/2006/relationships/hyperlink" Target="https://www.mayoclinic.org/diseases-conditions/pulmonary-fibrosis/symptoms-causes/syc-20353690" TargetMode="External"/><Relationship Id="rId4" Type="http://schemas.openxmlformats.org/officeDocument/2006/relationships/hyperlink" Target="https://pubmed.ncbi.nlm.nih.gov/29914454/" TargetMode="External"/><Relationship Id="rId9" Type="http://schemas.openxmlformats.org/officeDocument/2006/relationships/hyperlink" Target="https://www.mypathologyreport.ca/pathology-dictionary/fibrosis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4000" r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ur Brand Identity » PES University">
            <a:extLst>
              <a:ext uri="{FF2B5EF4-FFF2-40B4-BE49-F238E27FC236}">
                <a16:creationId xmlns:a16="http://schemas.microsoft.com/office/drawing/2014/main" id="{86F45FCD-38CE-5ED7-3A41-ABFD5851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41" y="1391430"/>
            <a:ext cx="2194092" cy="40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C0CBBB-7A92-BB64-1F6E-8F664388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6546" y="6574240"/>
            <a:ext cx="4978908" cy="249385"/>
          </a:xfrm>
        </p:spPr>
        <p:txBody>
          <a:bodyPr/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PESU Proprietary</a:t>
            </a:r>
            <a:r>
              <a:rPr lang="en-US">
                <a:solidFill>
                  <a:srgbClr val="4472C4"/>
                </a:solidFill>
                <a:latin typeface="Calibri" panose="020F0502020204030204"/>
              </a:rPr>
              <a:t>  –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Capstone Project Approval - Team 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51B69B-5653-5757-8FA0-359DA96E6B80}"/>
              </a:ext>
            </a:extLst>
          </p:cNvPr>
          <p:cNvSpPr/>
          <p:nvPr/>
        </p:nvSpPr>
        <p:spPr>
          <a:xfrm>
            <a:off x="-615208" y="242264"/>
            <a:ext cx="8430651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IN" sz="3600" b="1">
                <a:solidFill>
                  <a:srgbClr val="FF0000"/>
                </a:solidFill>
                <a:latin typeface="Trebuchet MS"/>
              </a:rPr>
              <a:t>Capstone Project Review #1</a:t>
            </a:r>
            <a:endParaRPr lang="en-US" sz="3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08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3178-F448-05B8-A1A0-518702B4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A8D09-A217-9695-DC0E-4624B3DB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66137-5C51-D37F-A3BD-7ABA3864C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A5101DAD-7E89-5DC0-21E2-49D48EE40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  <a:ea typeface="+mn-lt"/>
                <a:cs typeface="+mn-lt"/>
              </a:rPr>
              <a:t>The Distribution</a:t>
            </a:r>
            <a:endParaRPr lang="en-US"/>
          </a:p>
        </p:txBody>
      </p:sp>
      <p:pic>
        <p:nvPicPr>
          <p:cNvPr id="9" name="Picture 8" descr="A map of the world&#10;&#10;AI-generated content may be incorrect.">
            <a:extLst>
              <a:ext uri="{FF2B5EF4-FFF2-40B4-BE49-F238E27FC236}">
                <a16:creationId xmlns:a16="http://schemas.microsoft.com/office/drawing/2014/main" id="{C3112AA8-0F08-58B2-47D4-CE22A4EA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91" y="1766373"/>
            <a:ext cx="4588218" cy="4486790"/>
          </a:xfrm>
          <a:prstGeom prst="rect">
            <a:avLst/>
          </a:prstGeom>
        </p:spPr>
      </p:pic>
      <p:pic>
        <p:nvPicPr>
          <p:cNvPr id="10" name="Picture 9" descr="A chest x-ray of a person&#10;&#10;AI-generated content may be incorrect.">
            <a:extLst>
              <a:ext uri="{FF2B5EF4-FFF2-40B4-BE49-F238E27FC236}">
                <a16:creationId xmlns:a16="http://schemas.microsoft.com/office/drawing/2014/main" id="{859BF58E-6CBA-C196-C6D3-E04BA1E5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343" y="1762898"/>
            <a:ext cx="4437448" cy="44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3E469-3CAB-2377-16FD-CAEDB05AD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352F89-A527-586A-D9D7-1F0FE3CAC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49D6A-BCE4-D907-6A2D-B0D5E4C91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676" y="561723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A3D1FDF2-D287-85F1-A866-184650F21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3676" y="133867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ea typeface="+mn-lt"/>
                <a:cs typeface="+mn-lt"/>
              </a:rPr>
              <a:t>Risks and Existing Technologies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D09D6-EA2B-D859-A778-48F41F7E9C99}"/>
              </a:ext>
            </a:extLst>
          </p:cNvPr>
          <p:cNvSpPr txBox="1"/>
          <p:nvPr/>
        </p:nvSpPr>
        <p:spPr>
          <a:xfrm>
            <a:off x="1072797" y="3067444"/>
            <a:ext cx="52593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/>
              <a:t>High-resolution computed tomography (HRCT) scan</a:t>
            </a:r>
          </a:p>
          <a:p>
            <a:pPr marL="285750" indent="-285750">
              <a:buFont typeface="Wingdings"/>
              <a:buChar char="ü"/>
            </a:pPr>
            <a:r>
              <a:rPr lang="en-US"/>
              <a:t>Exhaled breath analysis - Spirometers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en-US"/>
              <a:t>Lung auscultation sounds </a:t>
            </a:r>
            <a:r>
              <a:rPr lang="en-US" sz="1400">
                <a:solidFill>
                  <a:schemeClr val="bg1">
                    <a:lumMod val="76000"/>
                  </a:schemeClr>
                </a:solidFill>
              </a:rPr>
              <a:t>– by Impulse Oscillometer (IOS)</a:t>
            </a:r>
            <a:endParaRPr lang="en-US" sz="1400">
              <a:solidFill>
                <a:schemeClr val="bg1">
                  <a:lumMod val="76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/>
              <a:t>Electromyography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en-US"/>
              <a:t>Forced vital capacity - through forceful breathing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4533F-A1B5-4E19-C7C2-A7348A525279}"/>
              </a:ext>
            </a:extLst>
          </p:cNvPr>
          <p:cNvSpPr txBox="1"/>
          <p:nvPr/>
        </p:nvSpPr>
        <p:spPr>
          <a:xfrm>
            <a:off x="193590" y="2695831"/>
            <a:ext cx="6141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Non – Invasive Detections: </a:t>
            </a:r>
            <a:endParaRPr lang="en-US" b="1">
              <a:solidFill>
                <a:srgbClr val="C00000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F2748-8670-CB6B-258D-DA7246F12E53}"/>
              </a:ext>
            </a:extLst>
          </p:cNvPr>
          <p:cNvSpPr txBox="1"/>
          <p:nvPr/>
        </p:nvSpPr>
        <p:spPr>
          <a:xfrm>
            <a:off x="193590" y="4703805"/>
            <a:ext cx="6141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Invasive Detections: </a:t>
            </a:r>
            <a:endParaRPr lang="en-US" b="1">
              <a:solidFill>
                <a:srgbClr val="C00000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DD1C6-BDAF-8A25-8107-4E0825E0D3A0}"/>
              </a:ext>
            </a:extLst>
          </p:cNvPr>
          <p:cNvSpPr txBox="1"/>
          <p:nvPr/>
        </p:nvSpPr>
        <p:spPr>
          <a:xfrm>
            <a:off x="1072797" y="4973817"/>
            <a:ext cx="75144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ea typeface="+mn-lt"/>
                <a:cs typeface="+mn-lt"/>
              </a:rPr>
              <a:t>Surgical Lung Biopsy (SLB)</a:t>
            </a:r>
          </a:p>
          <a:p>
            <a:pPr marL="285750" indent="-285750">
              <a:buFont typeface="Wingdings"/>
              <a:buChar char="ü"/>
            </a:pPr>
            <a:r>
              <a:rPr lang="en-US" dirty="0">
                <a:ea typeface="+mn-lt"/>
                <a:cs typeface="+mn-lt"/>
              </a:rPr>
              <a:t>Endobronchial Ultrasound (EBUS) with Transbronchial Needle Aspiration</a:t>
            </a:r>
          </a:p>
          <a:p>
            <a:pPr marL="285750" indent="-285750">
              <a:buFont typeface="Wingdings"/>
              <a:buChar char="ü"/>
            </a:pPr>
            <a:r>
              <a:rPr lang="en-US" dirty="0" err="1">
                <a:ea typeface="Calibri" panose="020F0502020204030204"/>
                <a:cs typeface="Calibri" panose="020F0502020204030204"/>
              </a:rPr>
              <a:t>VideoAssisted</a:t>
            </a:r>
            <a:r>
              <a:rPr lang="en-US" dirty="0">
                <a:ea typeface="Calibri" panose="020F0502020204030204"/>
                <a:cs typeface="Calibri" panose="020F0502020204030204"/>
              </a:rPr>
              <a:t> Thoracoscopic Surgery</a:t>
            </a:r>
            <a:endParaRPr lang="en-US" dirty="0"/>
          </a:p>
          <a:p>
            <a:pPr marL="285750" indent="-285750">
              <a:buFont typeface="Wingdings"/>
              <a:buChar char="ü"/>
            </a:pPr>
            <a:r>
              <a:rPr lang="en-US" dirty="0">
                <a:ea typeface="Calibri"/>
                <a:cs typeface="Calibri"/>
              </a:rPr>
              <a:t>Transbronchial Lung </a:t>
            </a:r>
            <a:r>
              <a:rPr lang="en-US" dirty="0" err="1">
                <a:ea typeface="Calibri"/>
                <a:cs typeface="Calibri"/>
              </a:rPr>
              <a:t>Cryobiopsy</a:t>
            </a:r>
            <a:endParaRPr lang="en-US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26D46A3-35FC-3983-2F3C-B7A66C9D9A7B}"/>
              </a:ext>
            </a:extLst>
          </p:cNvPr>
          <p:cNvSpPr txBox="1"/>
          <p:nvPr/>
        </p:nvSpPr>
        <p:spPr>
          <a:xfrm>
            <a:off x="195649" y="837033"/>
            <a:ext cx="9673280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Technology Failure Risks</a:t>
            </a:r>
          </a:p>
          <a:p>
            <a:endParaRPr lang="en-US" b="1">
              <a:solidFill>
                <a:srgbClr val="C00000"/>
              </a:solidFill>
            </a:endParaRPr>
          </a:p>
          <a:p>
            <a:pPr>
              <a:buFont typeface=""/>
              <a:buChar char="•"/>
            </a:pPr>
            <a:r>
              <a:rPr lang="en-US">
                <a:solidFill>
                  <a:srgbClr val="63055C"/>
                </a:solidFill>
              </a:rPr>
              <a:t>Model Performance Issues:</a:t>
            </a:r>
            <a:r>
              <a:rPr lang="en-US"/>
              <a:t> The ML model may have low accuracy, leading to misdiagnoses.</a:t>
            </a:r>
            <a:endParaRPr lang="en-US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>
                <a:solidFill>
                  <a:srgbClr val="63055C"/>
                </a:solidFill>
              </a:rPr>
              <a:t>Overfitting Risk:</a:t>
            </a:r>
            <a:r>
              <a:rPr lang="en-US"/>
              <a:t> The model might perform well on the training set but fail on new data due to overfitting.</a:t>
            </a:r>
            <a:endParaRPr lang="en-US">
              <a:ea typeface="Calibri"/>
              <a:cs typeface="Calibri"/>
            </a:endParaRPr>
          </a:p>
          <a:p>
            <a:pPr>
              <a:buFont typeface=""/>
              <a:buChar char="•"/>
            </a:pPr>
            <a:r>
              <a:rPr lang="en-US">
                <a:solidFill>
                  <a:srgbClr val="63055C"/>
                </a:solidFill>
              </a:rPr>
              <a:t>Data Preprocessing Errors: </a:t>
            </a:r>
            <a:r>
              <a:rPr lang="en-US"/>
              <a:t>Poor quality or noisy data can lead to inaccurate model predictions.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23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0546" y="1836904"/>
            <a:ext cx="10866120" cy="344999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sz="2000" dirty="0">
                <a:solidFill>
                  <a:srgbClr val="0070C0"/>
                </a:solidFill>
                <a:ea typeface="+mn-lt"/>
                <a:cs typeface="+mn-lt"/>
              </a:rPr>
              <a:t>Challenges in Early Detection: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r>
              <a:rPr lang="en-IN" sz="2000" dirty="0">
                <a:ea typeface="+mn-lt"/>
                <a:cs typeface="+mn-lt"/>
              </a:rPr>
              <a:t>Late diagnosis due to mild initial symptoms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IN" sz="2000" dirty="0">
                <a:ea typeface="+mn-lt"/>
                <a:cs typeface="+mn-lt"/>
              </a:rPr>
              <a:t>Limited accessibility to advanced imaging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en-IN" sz="2000" dirty="0">
                <a:ea typeface="+mn-lt"/>
                <a:cs typeface="+mn-lt"/>
              </a:rPr>
              <a:t>Need for a non-invasive, AI-driven solution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IN" sz="2000">
              <a:solidFill>
                <a:srgbClr val="0070C0"/>
              </a:solidFill>
              <a:latin typeface="Trebuchet MS"/>
              <a:cs typeface="Times New Roman" panose="02020603050405020304" pitchFamily="18" charset="0"/>
            </a:endParaRPr>
          </a:p>
          <a:p>
            <a:r>
              <a:rPr lang="en-IN" sz="2000" dirty="0">
                <a:solidFill>
                  <a:srgbClr val="0070C0"/>
                </a:solidFill>
                <a:ea typeface="Calibri"/>
                <a:cs typeface="Calibri"/>
              </a:rPr>
              <a:t>Project Goal:</a:t>
            </a:r>
          </a:p>
          <a:p>
            <a:pPr marL="342900" indent="-342900">
              <a:buFont typeface="Wingdings"/>
              <a:buChar char="Ø"/>
            </a:pPr>
            <a:r>
              <a:rPr lang="en-US" sz="2000" dirty="0">
                <a:ea typeface="+mn-lt"/>
                <a:cs typeface="+mn-lt"/>
              </a:rPr>
              <a:t>Develop a user-specific </a:t>
            </a:r>
            <a:r>
              <a:rPr lang="en-US" sz="2000">
                <a:ea typeface="+mn-lt"/>
                <a:cs typeface="+mn-lt"/>
              </a:rPr>
              <a:t>model that integrates </a:t>
            </a:r>
            <a:r>
              <a:rPr lang="en-US" sz="2000" dirty="0">
                <a:ea typeface="+mn-lt"/>
                <a:cs typeface="+mn-lt"/>
              </a:rPr>
              <a:t>X-ray image analysis</a:t>
            </a:r>
            <a:r>
              <a:rPr lang="en-US" sz="2000">
                <a:ea typeface="+mn-lt"/>
                <a:cs typeface="+mn-lt"/>
              </a:rPr>
              <a:t>,</a:t>
            </a:r>
            <a:r>
              <a:rPr lang="en-US" sz="2000" dirty="0">
                <a:ea typeface="+mn-lt"/>
                <a:cs typeface="+mn-lt"/>
              </a:rPr>
              <a:t> microphone-based lung auscultation</a:t>
            </a:r>
            <a:r>
              <a:rPr lang="en-US" sz="2000">
                <a:ea typeface="+mn-lt"/>
                <a:cs typeface="+mn-lt"/>
              </a:rPr>
              <a:t>, and user symptoms</a:t>
            </a:r>
            <a:r>
              <a:rPr lang="en-US" sz="2000" dirty="0">
                <a:ea typeface="+mn-lt"/>
                <a:cs typeface="+mn-lt"/>
              </a:rPr>
              <a:t> for </a:t>
            </a:r>
            <a:r>
              <a:rPr lang="en-US" sz="2000">
                <a:ea typeface="+mn-lt"/>
                <a:cs typeface="+mn-lt"/>
              </a:rPr>
              <a:t>early lung </a:t>
            </a:r>
            <a:r>
              <a:rPr lang="en-US" sz="2000" dirty="0">
                <a:ea typeface="+mn-lt"/>
                <a:cs typeface="+mn-lt"/>
              </a:rPr>
              <a:t>fibrosis detection.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r>
              <a:rPr lang="en-US" sz="2000">
                <a:ea typeface="+mn-lt"/>
                <a:cs typeface="+mn-lt"/>
              </a:rPr>
              <a:t>Acquire lung sounds using a microphone[ 3 on the front, 3 on the back of the lung], ensuring precise auscultation for fibrosis detection.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US" sz="2000">
              <a:ea typeface="+mn-lt"/>
              <a:cs typeface="+mn-lt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265" indent="-342265" algn="r" eaLnBrk="0" hangingPunct="0">
              <a:defRPr/>
            </a:pPr>
            <a:r>
              <a:rPr lang="en-IN" sz="2400" dirty="0">
                <a:solidFill>
                  <a:srgbClr val="FF0000"/>
                </a:solidFill>
                <a:latin typeface="Trebuchet MS"/>
              </a:rPr>
              <a:t>Scope and Feasibility study</a:t>
            </a:r>
            <a:endParaRPr lang="en-US" sz="2400" dirty="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8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3144" y="1915332"/>
            <a:ext cx="10816590" cy="48337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265" algn="just" eaLnBrk="0" hangingPunct="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rebuchet MS"/>
              </a:rPr>
              <a:t>Potential Challenges: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Trebuchet MS"/>
            </a:endParaRPr>
          </a:p>
          <a:p>
            <a:pPr marL="742315" indent="-400050" algn="just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Signal Quality and Noise </a:t>
            </a:r>
          </a:p>
          <a:p>
            <a:pPr marL="742315" indent="-400050" algn="just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Model Accuracy </a:t>
            </a:r>
          </a:p>
          <a:p>
            <a:pPr marL="742315" indent="-400050" algn="just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Wearable Device Integration </a:t>
            </a:r>
          </a:p>
          <a:p>
            <a:pPr marL="742315" indent="-400050" algn="just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Real-Time Data Processing</a:t>
            </a:r>
          </a:p>
          <a:p>
            <a:pPr marL="342265" algn="just" eaLnBrk="0" hangingPunct="0">
              <a:spcBef>
                <a:spcPct val="20000"/>
              </a:spcBef>
              <a:defRPr/>
            </a:pPr>
            <a:endParaRPr lang="en-US" sz="2400">
              <a:solidFill>
                <a:schemeClr val="accent1">
                  <a:lumMod val="75000"/>
                </a:schemeClr>
              </a:solidFill>
              <a:latin typeface="Trebuchet MS" pitchFamily="34" charset="0"/>
            </a:endParaRPr>
          </a:p>
          <a:p>
            <a:pPr marL="342265" algn="just" eaLnBrk="0" hangingPunct="0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rebuchet MS"/>
              </a:rPr>
              <a:t>Application and Use Cases: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Trebuchet MS"/>
            </a:endParaRPr>
          </a:p>
          <a:p>
            <a:pPr marL="742315" indent="-400050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Early detection of lung fibrosis</a:t>
            </a:r>
            <a:r>
              <a:rPr lang="en-US" sz="1600">
                <a:latin typeface="Times New Roman"/>
                <a:cs typeface="Times New Roman"/>
              </a:rPr>
              <a:t> could expand the life expectancy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315" indent="-400050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Personalized Care </a:t>
            </a:r>
          </a:p>
          <a:p>
            <a:pPr marL="742315" indent="-400050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Remote </a:t>
            </a:r>
            <a:r>
              <a:rPr lang="en-US" sz="1600">
                <a:latin typeface="Times New Roman"/>
                <a:cs typeface="Times New Roman"/>
              </a:rPr>
              <a:t>monitoring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</a:p>
          <a:p>
            <a:pPr marL="742315" indent="-400050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US" sz="1600" dirty="0">
                <a:latin typeface="Times New Roman"/>
                <a:cs typeface="Times New Roman"/>
              </a:rPr>
              <a:t>Better Assistance to the Doctors</a:t>
            </a:r>
          </a:p>
          <a:p>
            <a:pPr marL="742315" indent="-400050" eaLnBrk="0" hangingPunct="0">
              <a:spcBef>
                <a:spcPct val="20000"/>
              </a:spcBef>
              <a:buFont typeface="+mj-lt"/>
              <a:buAutoNum type="romanUcPeriod"/>
              <a:defRPr/>
            </a:pPr>
            <a:r>
              <a:rPr lang="en-IN" sz="1600" dirty="0"/>
              <a:t>Cost and Time Efficiency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315" indent="-400050">
              <a:spcBef>
                <a:spcPct val="20000"/>
              </a:spcBef>
              <a:buAutoNum type="romanUcPeriod"/>
              <a:defRPr/>
            </a:pPr>
            <a:r>
              <a:rPr lang="en-IN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Accurate Results </a:t>
            </a:r>
          </a:p>
          <a:p>
            <a:pPr marL="342265" algn="just" eaLnBrk="0" hangingPunct="0">
              <a:spcBef>
                <a:spcPct val="20000"/>
              </a:spcBef>
              <a:defRPr/>
            </a:pPr>
            <a:endParaRPr lang="en-IN" sz="2400">
              <a:solidFill>
                <a:schemeClr val="accent1">
                  <a:lumMod val="75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265" indent="-342265" algn="r" eaLnBrk="0" hangingPunct="0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</a:rPr>
              <a:t>Challenges &amp; Applications***</a:t>
            </a:r>
            <a:endParaRPr lang="en-US" sz="2400">
              <a:solidFill>
                <a:srgbClr val="FF00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6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0BFDD-5A3E-5CE2-7A03-C6BDFC69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F9588-611C-7E66-A2B8-B776C4A96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2ACE8-F971-EC4A-1252-69F52A5BE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C4A287-D3C6-C0CA-CA88-A5AE1EAD1F8E}"/>
              </a:ext>
            </a:extLst>
          </p:cNvPr>
          <p:cNvSpPr txBox="1">
            <a:spLocks/>
          </p:cNvSpPr>
          <p:nvPr/>
        </p:nvSpPr>
        <p:spPr>
          <a:xfrm>
            <a:off x="7699279" y="2409601"/>
            <a:ext cx="4061563" cy="260957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70C0"/>
                </a:solidFill>
                <a:latin typeface="Times New Roman"/>
                <a:cs typeface="Times New Roman"/>
              </a:rPr>
              <a:t>Causes of pulmonary fibrosis:  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ea typeface="+mn-lt"/>
                <a:cs typeface="+mn-lt"/>
              </a:rPr>
              <a:t>Environmental exposure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ea typeface="+mn-lt"/>
                <a:cs typeface="+mn-lt"/>
              </a:rPr>
              <a:t>Hypersensitivity Pneumonitis</a:t>
            </a:r>
            <a:endParaRPr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ea typeface="+mn-lt"/>
                <a:cs typeface="+mn-lt"/>
              </a:rPr>
              <a:t>Medications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>
                <a:ea typeface="Calibri"/>
                <a:cs typeface="Calibri"/>
              </a:rPr>
              <a:t>Radiation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0000"/>
                </a:solidFill>
                <a:ea typeface="Calibri" panose="020F0502020204030204"/>
                <a:cs typeface="Calibri" panose="020F0502020204030204"/>
              </a:rPr>
              <a:t>Autoimmune conditions</a:t>
            </a:r>
            <a:endParaRPr lang="en-US" sz="2000" b="1">
              <a:solidFill>
                <a:srgbClr val="EEF0FF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0000"/>
                </a:solidFill>
                <a:ea typeface="Calibri"/>
                <a:cs typeface="Calibri"/>
              </a:rPr>
              <a:t>Genetic factors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en-US" sz="2000">
              <a:solidFill>
                <a:srgbClr val="000000"/>
              </a:solidFill>
              <a:ea typeface="Calibri"/>
              <a:cs typeface="Calibri"/>
            </a:endParaRPr>
          </a:p>
          <a:p>
            <a:pPr algn="ctr"/>
            <a:endParaRPr lang="en-IN" sz="2000"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2F5597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2B812159-9B5D-CB11-0FF5-67EAE6204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990600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265" indent="-342265" algn="r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</a:rPr>
              <a:t>The Model and Causes</a:t>
            </a:r>
            <a:endParaRPr lang="en-US"/>
          </a:p>
        </p:txBody>
      </p:sp>
      <p:pic>
        <p:nvPicPr>
          <p:cNvPr id="7" name="Picture 6" descr="survival ipf patient decrease">
            <a:extLst>
              <a:ext uri="{FF2B5EF4-FFF2-40B4-BE49-F238E27FC236}">
                <a16:creationId xmlns:a16="http://schemas.microsoft.com/office/drawing/2014/main" id="{EEFB9FDE-5FEA-45BA-855F-D94DD6BF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86" y="1711155"/>
            <a:ext cx="6544446" cy="4063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8FF56-EDB6-0BEB-4AD7-5ACC02D0CDD8}"/>
              </a:ext>
            </a:extLst>
          </p:cNvPr>
          <p:cNvSpPr txBox="1"/>
          <p:nvPr/>
        </p:nvSpPr>
        <p:spPr>
          <a:xfrm>
            <a:off x="677563" y="5980670"/>
            <a:ext cx="102087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3055C"/>
                </a:solidFill>
              </a:rPr>
              <a:t>Lung fibrosis, including Idiopathic Pulmonary Fibrosis (IPF) and other interstitial lung diseases, is a progressive condition where early detection can significantly influence outcomes.</a:t>
            </a:r>
            <a:endParaRPr lang="en-US">
              <a:solidFill>
                <a:srgbClr val="63055C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27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1905000" y="1143002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Expected Deliverables</a:t>
            </a:r>
            <a:endParaRPr lang="en-US" sz="240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4929" y="1372137"/>
            <a:ext cx="11542142" cy="48800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accent1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265" algn="just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solidFill>
                <a:srgbClr val="000000"/>
              </a:solidFill>
              <a:latin typeface="Trebuchet MS"/>
            </a:endParaRPr>
          </a:p>
          <a:p>
            <a:pPr marL="342265" algn="just">
              <a:defRPr/>
            </a:pPr>
            <a:r>
              <a:rPr lang="en-IN" sz="2000">
                <a:solidFill>
                  <a:schemeClr val="accent1">
                    <a:lumMod val="75000"/>
                  </a:schemeClr>
                </a:solidFill>
                <a:latin typeface="Trebuchet MS"/>
              </a:rPr>
              <a:t>Capstone-II deliverables</a:t>
            </a:r>
            <a:endParaRPr lang="en-US" sz="2000">
              <a:solidFill>
                <a:schemeClr val="accent1">
                  <a:lumMod val="75000"/>
                </a:schemeClr>
              </a:solidFill>
            </a:endParaRPr>
          </a:p>
          <a:p>
            <a:pPr marL="685165" indent="-342900" algn="just">
              <a:buFont typeface="Wingdings"/>
              <a:buChar char="v"/>
              <a:defRPr/>
            </a:pPr>
            <a:r>
              <a:rPr lang="en-US" sz="2000"/>
              <a:t>     Data Collection &amp; Preprocessing Plan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685165" indent="-342900" algn="just">
              <a:buFont typeface="Wingdings"/>
              <a:buChar char="v"/>
              <a:defRPr/>
            </a:pPr>
            <a:r>
              <a:rPr lang="en-US" sz="2000" dirty="0"/>
              <a:t>     Technology Stack Setup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85165" indent="-342900" algn="just">
              <a:buFont typeface="Wingdings"/>
              <a:buChar char="v"/>
              <a:defRPr/>
            </a:pPr>
            <a:r>
              <a:rPr lang="en-US" sz="2000" dirty="0"/>
              <a:t>     Machine Learning Model Development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265" algn="just">
              <a:defRPr/>
            </a:pPr>
            <a:endParaRPr lang="en-US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265" algn="just" ea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Trebuchet MS"/>
              </a:rPr>
              <a:t>Capstone-III deliverables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rebuchet MS"/>
            </a:endParaRPr>
          </a:p>
          <a:p>
            <a:pPr marL="685165" indent="-342900" algn="just" eaLnBrk="0" hangingPunct="0">
              <a:buFont typeface="Wingdings"/>
              <a:buChar char="v"/>
              <a:defRPr/>
            </a:pPr>
            <a:r>
              <a:rPr lang="en-US" sz="2000" dirty="0"/>
              <a:t>	</a:t>
            </a:r>
            <a:r>
              <a:rPr lang="en-US" sz="2000" dirty="0">
                <a:ea typeface="+mn-lt"/>
                <a:cs typeface="+mn-lt"/>
              </a:rPr>
              <a:t>Model Evaluation &amp; Testing</a:t>
            </a:r>
          </a:p>
          <a:p>
            <a:pPr marL="685165" indent="-342900" algn="just">
              <a:buFont typeface="Wingdings"/>
              <a:buChar char="v"/>
              <a:defRPr/>
            </a:pPr>
            <a:r>
              <a:rPr lang="en-US" sz="2000" dirty="0">
                <a:ea typeface="+mn-lt"/>
                <a:cs typeface="+mn-lt"/>
              </a:rPr>
              <a:t>     Prototype App Development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42265" algn="just">
              <a:defRPr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342265" algn="just" eaLnBrk="0" hangingPunct="0">
              <a:defRPr/>
            </a:pPr>
            <a:r>
              <a:rPr lang="en-IN" sz="2000" dirty="0">
                <a:solidFill>
                  <a:schemeClr val="accent1">
                    <a:lumMod val="75000"/>
                  </a:schemeClr>
                </a:solidFill>
                <a:latin typeface="Trebuchet MS"/>
              </a:rPr>
              <a:t>Capstone-IV deliverables </a:t>
            </a:r>
          </a:p>
          <a:p>
            <a:pPr marL="685165" indent="-342900" algn="just">
              <a:buFont typeface="Wingdings"/>
              <a:buChar char="v"/>
              <a:defRPr/>
            </a:pPr>
            <a:r>
              <a:rPr lang="en-IN" sz="2000" dirty="0">
                <a:latin typeface="Trebuchet MS"/>
              </a:rPr>
              <a:t>   </a:t>
            </a:r>
            <a:r>
              <a:rPr lang="en-IN" sz="2000" dirty="0">
                <a:latin typeface="Calibri"/>
                <a:ea typeface="Calibri"/>
                <a:cs typeface="Calibri"/>
              </a:rPr>
              <a:t> Model Optimization &amp; Fine-Tuning</a:t>
            </a:r>
            <a:endParaRPr lang="en-IN" dirty="0">
              <a:latin typeface="Calibri"/>
              <a:ea typeface="Calibri"/>
              <a:cs typeface="Calibri"/>
            </a:endParaRPr>
          </a:p>
          <a:p>
            <a:pPr marL="685165" indent="-342900" algn="just">
              <a:buFont typeface="Wingdings"/>
              <a:buChar char="v"/>
              <a:defRPr/>
            </a:pPr>
            <a:r>
              <a:rPr lang="en-IN" sz="2000" dirty="0">
                <a:latin typeface="Calibri"/>
                <a:ea typeface="Calibri"/>
                <a:cs typeface="Calibri"/>
              </a:rPr>
              <a:t>    End-to-End System Integration</a:t>
            </a:r>
            <a:endParaRPr lang="en-IN" dirty="0">
              <a:latin typeface="Calibri"/>
              <a:ea typeface="Calibri"/>
              <a:cs typeface="Calibri"/>
            </a:endParaRPr>
          </a:p>
          <a:p>
            <a:pPr marL="685165" indent="-342900" algn="just">
              <a:buFont typeface="Wingdings"/>
              <a:buChar char="v"/>
              <a:defRPr/>
            </a:pPr>
            <a:r>
              <a:rPr lang="en-IN" sz="2000" dirty="0">
                <a:latin typeface="Calibri"/>
                <a:ea typeface="Calibri"/>
                <a:cs typeface="Calibri"/>
              </a:rPr>
              <a:t>    User Testing &amp; Validation</a:t>
            </a:r>
            <a:endParaRPr lang="en-IN" dirty="0">
              <a:latin typeface="Calibri"/>
              <a:ea typeface="Calibri"/>
              <a:cs typeface="Calibri"/>
            </a:endParaRPr>
          </a:p>
          <a:p>
            <a:pPr marL="342265" algn="just">
              <a:defRPr/>
            </a:pPr>
            <a:endParaRPr lang="en-IN" sz="2000">
              <a:solidFill>
                <a:schemeClr val="accent1">
                  <a:lumMod val="75000"/>
                </a:schemeClr>
              </a:solidFill>
              <a:latin typeface="Trebuchet MS"/>
            </a:endParaRPr>
          </a:p>
          <a:p>
            <a:pPr marL="342265" algn="just" eaLnBrk="0" hangingPunct="0">
              <a:defRPr/>
            </a:pPr>
            <a:r>
              <a:rPr lang="en-US" sz="2000"/>
              <a:t>	</a:t>
            </a:r>
            <a:endParaRPr lang="en-US" sz="20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3351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 Box 34"/>
          <p:cNvSpPr txBox="1">
            <a:spLocks noChangeArrowheads="1"/>
          </p:cNvSpPr>
          <p:nvPr/>
        </p:nvSpPr>
        <p:spPr bwMode="auto">
          <a:xfrm>
            <a:off x="2895600" y="1143002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r" ea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G</a:t>
            </a:r>
            <a:r>
              <a:rPr lang="en-IN" sz="2400" err="1">
                <a:solidFill>
                  <a:srgbClr val="FF0000"/>
                </a:solidFill>
                <a:latin typeface="Trebuchet MS"/>
              </a:rPr>
              <a:t>antt</a:t>
            </a:r>
            <a:r>
              <a:rPr lang="en-IN" sz="2400">
                <a:solidFill>
                  <a:srgbClr val="FF0000"/>
                </a:solidFill>
                <a:latin typeface="Trebuchet MS"/>
              </a:rPr>
              <a:t> Chart </a:t>
            </a:r>
            <a:endParaRPr lang="en-US" sz="2400">
              <a:solidFill>
                <a:srgbClr val="FF0000"/>
              </a:solidFill>
              <a:latin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72470-8CFC-1470-6093-6E1F097B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558"/>
            <a:ext cx="12192000" cy="31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7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F16CB-AEE7-7278-613B-67894655E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62C6E-F75C-0C72-8405-6CC3B439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6DDBD3-069A-4513-5B79-20047F6F9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633804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>
            <a:extLst>
              <a:ext uri="{FF2B5EF4-FFF2-40B4-BE49-F238E27FC236}">
                <a16:creationId xmlns:a16="http://schemas.microsoft.com/office/drawing/2014/main" id="{1325D431-CB1C-0E77-7637-EA584367E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5056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r"/>
            <a:r>
              <a:rPr lang="en-US" sz="2400">
                <a:solidFill>
                  <a:srgbClr val="FF0000"/>
                </a:solidFill>
                <a:latin typeface="Trebuchet MS"/>
                <a:sym typeface="Trebuchet MS"/>
              </a:rPr>
              <a:t>Literature Survey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A43642-5648-F449-4147-49A2663E3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35734"/>
              </p:ext>
            </p:extLst>
          </p:nvPr>
        </p:nvGraphicFramePr>
        <p:xfrm>
          <a:off x="375920" y="1380937"/>
          <a:ext cx="11443802" cy="5378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539">
                  <a:extLst>
                    <a:ext uri="{9D8B030D-6E8A-4147-A177-3AD203B41FA5}">
                      <a16:colId xmlns:a16="http://schemas.microsoft.com/office/drawing/2014/main" val="2735935533"/>
                    </a:ext>
                  </a:extLst>
                </a:gridCol>
                <a:gridCol w="2757705">
                  <a:extLst>
                    <a:ext uri="{9D8B030D-6E8A-4147-A177-3AD203B41FA5}">
                      <a16:colId xmlns:a16="http://schemas.microsoft.com/office/drawing/2014/main" val="3554109859"/>
                    </a:ext>
                  </a:extLst>
                </a:gridCol>
                <a:gridCol w="3068586">
                  <a:extLst>
                    <a:ext uri="{9D8B030D-6E8A-4147-A177-3AD203B41FA5}">
                      <a16:colId xmlns:a16="http://schemas.microsoft.com/office/drawing/2014/main" val="1125533209"/>
                    </a:ext>
                  </a:extLst>
                </a:gridCol>
                <a:gridCol w="2659972">
                  <a:extLst>
                    <a:ext uri="{9D8B030D-6E8A-4147-A177-3AD203B41FA5}">
                      <a16:colId xmlns:a16="http://schemas.microsoft.com/office/drawing/2014/main" val="1171850020"/>
                    </a:ext>
                  </a:extLst>
                </a:gridCol>
              </a:tblGrid>
              <a:tr h="715383"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lang="en-IN" sz="1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Paper Details</a:t>
                      </a:r>
                      <a:endParaRPr lang="en-IN" sz="1800" b="0" i="0" u="none" strike="noStrike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lang="en-IN" sz="1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Objective of paper, Techniques/Methods</a:t>
                      </a:r>
                      <a:endParaRPr lang="en-IN" sz="1800" b="0" i="0" u="none" strike="noStrike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lang="en-IN" sz="18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Advantages</a:t>
                      </a:r>
                      <a:endParaRPr lang="en-IN" sz="1800" b="0" i="0" u="none" strike="noStrike" dirty="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>
                        <a:buNone/>
                      </a:pPr>
                      <a:r>
                        <a:rPr lang="en-IN" sz="18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Limitations</a:t>
                      </a:r>
                      <a:endParaRPr lang="en-IN" sz="1800" b="0" i="0" u="none" strike="noStrike">
                        <a:effectLst/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</a:lnT>
                    <a:lnB w="38099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580780"/>
                  </a:ext>
                </a:extLst>
              </a:tr>
              <a:tr h="1578381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IN" sz="1800" b="0" i="0" u="none" strike="noStrike" kern="1200" noProof="0" dirty="0">
                          <a:solidFill>
                            <a:srgbClr val="000000"/>
                          </a:solidFill>
                          <a:effectLst/>
                        </a:rPr>
                        <a:t>Computer-Aided Diagnosis System for Lung Fibrosis: From the Effect of Radiomic Features and Multi-Layer-Perceptron Mixers to Pre-Clinical Evaluation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eaLnBrk="1" fontAlgn="t" latinLnBrk="0" hangingPunct="1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High resolution CT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2D,3D x-ray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Computer vision(to compare with human readings)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rtl="0" eaLnBrk="1" fontAlgn="t" latinLnBrk="0" hangingPunct="1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Comparative study btw humans and computer vision(clinical validation is performed)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Highly accurate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en-IN" sz="1800" b="0" i="0" u="none" strike="noStrike" dirty="0">
                          <a:effectLst/>
                          <a:latin typeface="Arial"/>
                        </a:rPr>
                        <a:t>Multi-feature integration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buFont typeface="Arial"/>
                        <a:buChar char="•"/>
                      </a:pPr>
                      <a:r>
                        <a:rPr lang="en-IN" sz="1800" b="0" i="0" u="none" strike="noStrike">
                          <a:effectLst/>
                          <a:latin typeface="Arial"/>
                        </a:rPr>
                        <a:t>Presence of misclassification</a:t>
                      </a:r>
                      <a:endParaRPr lang="en-US"/>
                    </a:p>
                    <a:p>
                      <a:pPr marL="0" lvl="0" indent="0" algn="l">
                        <a:buNone/>
                      </a:pPr>
                      <a:endParaRPr lang="en-IN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099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369155"/>
                  </a:ext>
                </a:extLst>
              </a:tr>
              <a:tr h="2202929"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IN" sz="1800" b="0" i="0" u="none" strike="noStrike" noProof="0">
                          <a:effectLst/>
                        </a:rPr>
                        <a:t>Lung Sound Classification With Multi-Feature Integration Utilizing Lightweight CNN Model</a:t>
                      </a:r>
                    </a:p>
                    <a:p>
                      <a:pPr marL="0" lvl="0" algn="l">
                        <a:buNone/>
                      </a:pPr>
                      <a:endParaRPr lang="en-IN" sz="1800" b="0" i="0" u="none" strike="noStrike" noProof="0">
                        <a:effectLst/>
                      </a:endParaRPr>
                    </a:p>
                    <a:p>
                      <a:pPr marL="0" lvl="0" algn="l">
                        <a:buNone/>
                      </a:pPr>
                      <a:r>
                        <a:rPr lang="en-IN" sz="1800" b="0" i="0" u="none" strike="noStrike" noProof="0">
                          <a:effectLst/>
                          <a:latin typeface="Calibri"/>
                        </a:rPr>
                        <a:t>By T. </a:t>
                      </a:r>
                      <a:r>
                        <a:rPr lang="en-IN" sz="1800" b="0" i="0" u="none" strike="noStrike" noProof="0" err="1">
                          <a:effectLst/>
                          <a:latin typeface="Calibri"/>
                        </a:rPr>
                        <a:t>Wanasinghe</a:t>
                      </a:r>
                      <a:r>
                        <a:rPr lang="en-IN" sz="1800" b="0" i="0" u="none" strike="noStrike" noProof="0">
                          <a:effectLst/>
                          <a:latin typeface="Calibri"/>
                        </a:rPr>
                        <a:t>; S. Bandara; S. Madusanka; D. </a:t>
                      </a:r>
                      <a:r>
                        <a:rPr lang="en-IN" sz="1800" b="0" i="0" u="none" strike="noStrike" noProof="0" err="1">
                          <a:effectLst/>
                          <a:latin typeface="Calibri"/>
                        </a:rPr>
                        <a:t>Meedeniya</a:t>
                      </a:r>
                      <a:r>
                        <a:rPr lang="en-IN" sz="1800" b="0" i="0" u="none" strike="noStrike" noProof="0">
                          <a:effectLst/>
                          <a:latin typeface="Calibri"/>
                        </a:rPr>
                        <a:t>; M. Bandara; I. D. L. T. </a:t>
                      </a:r>
                      <a:r>
                        <a:rPr lang="en-IN" sz="1800" b="0" i="0" u="none" strike="noStrike" noProof="0" err="1">
                          <a:effectLst/>
                          <a:latin typeface="Calibri"/>
                        </a:rPr>
                        <a:t>DÃ­ez</a:t>
                      </a:r>
                      <a:endParaRPr lang="en-IN" err="1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 noProof="0" dirty="0">
                          <a:effectLst/>
                        </a:rPr>
                        <a:t>Lightweight CNN model for lung sound classification using multiple audio-specific features &amp; </a:t>
                      </a:r>
                      <a:r>
                        <a:rPr lang="en-IN" sz="1800" b="1" i="0" u="none" strike="noStrike" noProof="0" dirty="0">
                          <a:effectLst/>
                          <a:latin typeface="Calibri"/>
                        </a:rPr>
                        <a:t>Mel spectrograms, MFCCs, and </a:t>
                      </a:r>
                      <a:r>
                        <a:rPr lang="en-IN" sz="1800" b="1" i="0" u="none" strike="noStrike" noProof="0" dirty="0" err="1">
                          <a:effectLst/>
                          <a:latin typeface="Calibri"/>
                        </a:rPr>
                        <a:t>Chromagram</a:t>
                      </a:r>
                      <a:r>
                        <a:rPr lang="en-IN" sz="1800" b="1" i="0" u="none" strike="noStrike" noProof="0" dirty="0">
                          <a:effectLst/>
                          <a:latin typeface="Calibri"/>
                        </a:rPr>
                        <a:t> features</a:t>
                      </a:r>
                      <a:r>
                        <a:rPr lang="en-IN" sz="1800" b="0" i="0" u="none" strike="noStrike" noProof="0" dirty="0">
                          <a:effectLst/>
                          <a:latin typeface="Calibri"/>
                        </a:rPr>
                        <a:t> from lung sounds.</a:t>
                      </a:r>
                      <a:endParaRPr lang="en-US" dirty="0"/>
                    </a:p>
                    <a:p>
                      <a:pPr marL="0" lvl="0" algn="l">
                        <a:buNone/>
                      </a:pPr>
                      <a:endParaRPr lang="en-IN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 dirty="0">
                          <a:effectLst/>
                        </a:rPr>
                        <a:t>High Accuracy</a:t>
                      </a:r>
                      <a:endParaRPr lang="en-US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 dirty="0">
                          <a:effectLst/>
                        </a:rPr>
                        <a:t>Multi-Feature Integration</a:t>
                      </a:r>
                      <a:endParaRPr lang="en-IN" dirty="0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 dirty="0">
                          <a:effectLst/>
                        </a:rPr>
                        <a:t>Explainability</a:t>
                      </a:r>
                      <a:endParaRPr lang="en-IN" dirty="0"/>
                    </a:p>
                    <a:p>
                      <a:pPr marL="0" lvl="0" algn="l">
                        <a:buNone/>
                      </a:pPr>
                      <a:endParaRPr lang="en-IN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>
                          <a:effectLst/>
                        </a:rPr>
                        <a:t>Data Imbalance</a:t>
                      </a:r>
                      <a:endParaRPr lang="en-US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>
                          <a:effectLst/>
                        </a:rPr>
                        <a:t>Lack of Clinical Validation</a:t>
                      </a:r>
                      <a:endParaRPr lang="en-IN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IN" sz="1800" b="0" i="0" u="none" strike="noStrike" noProof="0">
                          <a:effectLst/>
                        </a:rPr>
                        <a:t>Limited Generalization</a:t>
                      </a:r>
                      <a:endParaRPr lang="en-IN"/>
                    </a:p>
                    <a:p>
                      <a:pPr marL="0" lvl="0" algn="l">
                        <a:buNone/>
                      </a:pPr>
                      <a:endParaRPr lang="en-IN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986485"/>
                  </a:ext>
                </a:extLst>
              </a:tr>
              <a:tr h="329303"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endParaRPr lang="en-IN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 rtl="0">
                        <a:buNone/>
                      </a:pPr>
                      <a:endParaRPr lang="en-IN" sz="1800" b="0" i="0" u="none" strike="noStrike">
                        <a:effectLst/>
                        <a:latin typeface="Arial"/>
                      </a:endParaRPr>
                    </a:p>
                  </a:txBody>
                  <a:tcPr>
                    <a:lnL w="12700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97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19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51C4D-EB48-E436-BC3C-B62F3EDF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4D3C3-0DB5-1903-9D01-4AC913607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68AEF-51B6-D5FE-9298-0C6075416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82317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34">
            <a:extLst>
              <a:ext uri="{FF2B5EF4-FFF2-40B4-BE49-F238E27FC236}">
                <a16:creationId xmlns:a16="http://schemas.microsoft.com/office/drawing/2014/main" id="{AEE0D0D3-9EFC-12B5-D1E9-893ACDAA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351" y="123570"/>
            <a:ext cx="876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r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15D474-6B25-11B9-F02B-0BDF7132072F}"/>
              </a:ext>
            </a:extLst>
          </p:cNvPr>
          <p:cNvSpPr txBox="1">
            <a:spLocks/>
          </p:cNvSpPr>
          <p:nvPr/>
        </p:nvSpPr>
        <p:spPr>
          <a:xfrm>
            <a:off x="180767" y="795488"/>
            <a:ext cx="11542142" cy="48697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schemeClr val="accent1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https://www.pulmonaryfibrosis360.com/pcp/suspecting-pulmonary-fibrosis/act-when-you-hear-dry-inspiratory-crackles</a:t>
            </a:r>
            <a:endParaRPr lang="en-IN">
              <a:solidFill>
                <a:srgbClr val="0070C0"/>
              </a:solidFill>
              <a:ea typeface="+mn-lt"/>
              <a:cs typeface="+mn-lt"/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+mn-lt"/>
              <a:cs typeface="+mn-lt"/>
            </a:endParaRPr>
          </a:p>
          <a:p>
            <a:pPr marL="685165" indent="-342900" algn="just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https://pubmed.ncbi.nlm.nih.gov/29914454/</a:t>
            </a:r>
            <a:endParaRPr lang="en-IN">
              <a:solidFill>
                <a:srgbClr val="0070C0"/>
              </a:solidFill>
              <a:ea typeface="+mn-lt"/>
              <a:cs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+mn-lt"/>
              <a:cs typeface="+mn-lt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+mn-lt"/>
                <a:cs typeface="+mn-lt"/>
              </a:rPr>
              <a:t>Computer-Aided Diagnosis System for Lung Fibrosis: From the Effect of Radiomic Features and Multi-Layer-Perceptron Mixers to Pre-Clinical Evaluation</a:t>
            </a: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https://www.mayoclinic.org/diseases-conditions/pulmonary-fibrosis/symptoms-causes/syc-20353690</a:t>
            </a:r>
            <a:endParaRPr lang="en-IN">
              <a:solidFill>
                <a:srgbClr val="0070C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https://drkalpeshpanchal.com/facts-about-pulmonary-fibrosis/</a:t>
            </a:r>
            <a:endParaRPr lang="en-IN">
              <a:solidFill>
                <a:srgbClr val="0070C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https://www.news-medical.net/health/What-is-Fibrosis.aspx</a:t>
            </a:r>
            <a:endParaRPr lang="en-IN">
              <a:solidFill>
                <a:srgbClr val="0070C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https://pmc.ncbi.nlm.nih.gov/articles/PMC9963026/</a:t>
            </a:r>
            <a:endParaRPr lang="en-IN">
              <a:solidFill>
                <a:srgbClr val="0070C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0070C0"/>
              </a:solidFill>
              <a:ea typeface="Calibri"/>
              <a:cs typeface="Calibri"/>
            </a:endParaRPr>
          </a:p>
          <a:p>
            <a:pPr marL="685165" indent="-342900" algn="just">
              <a:buFont typeface="Arial"/>
              <a:buChar char="•"/>
              <a:defRPr/>
            </a:pPr>
            <a:r>
              <a:rPr lang="en-IN" sz="2000">
                <a:solidFill>
                  <a:srgbClr val="0070C0"/>
                </a:solidFill>
                <a:ea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https://www.mypathologyreport.ca/pathology-dictionary/fibrosis/</a:t>
            </a:r>
            <a:endParaRPr lang="en-IN">
              <a:solidFill>
                <a:srgbClr val="0070C0"/>
              </a:solidFill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265" algn="just">
              <a:defRPr/>
            </a:pPr>
            <a:endParaRPr lang="en-IN" sz="2000">
              <a:solidFill>
                <a:srgbClr val="2F5597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0780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 dirty="0">
                <a:cs typeface="Calibri"/>
              </a:rPr>
              <a:t>PESU Proprietary – Capstone Project Approval - Team 20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71485" y="3352800"/>
            <a:ext cx="2506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000">
                <a:solidFill>
                  <a:srgbClr val="FF0000"/>
                </a:solidFill>
                <a:latin typeface="Trebuchet MS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269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198AF-002F-2ADF-3187-F03A2F960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9979" y="654391"/>
            <a:ext cx="9382991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IN" sz="2800" b="1" dirty="0">
                <a:solidFill>
                  <a:srgbClr val="FF0000"/>
                </a:solidFill>
                <a:latin typeface="Trebuchet MS"/>
              </a:rPr>
              <a:t>Capstone Project Review #1</a:t>
            </a:r>
          </a:p>
          <a:p>
            <a:pPr marL="342265" indent="-342265" algn="ctr">
              <a:defRPr/>
            </a:pPr>
            <a:endParaRPr lang="en-IN" sz="3600" b="1" dirty="0">
              <a:solidFill>
                <a:srgbClr val="FF0000"/>
              </a:solidFill>
              <a:latin typeface="Trebuchet MS"/>
            </a:endParaRPr>
          </a:p>
        </p:txBody>
      </p:sp>
      <p:sp>
        <p:nvSpPr>
          <p:cNvPr id="6" name="Google Shape;26;p3"/>
          <p:cNvSpPr txBox="1"/>
          <p:nvPr/>
        </p:nvSpPr>
        <p:spPr>
          <a:xfrm>
            <a:off x="362053" y="2384695"/>
            <a:ext cx="12025595" cy="3136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Project Title   : </a:t>
            </a:r>
            <a:r>
              <a:rPr lang="en-US" sz="2800">
                <a:latin typeface="Times New Roman"/>
                <a:ea typeface="Trebuchet MS"/>
                <a:cs typeface="Times New Roman"/>
                <a:sym typeface="Trebuchet MS"/>
              </a:rPr>
              <a:t>Early detection of Pulmonary fibrosis with Machine Learning </a:t>
            </a:r>
            <a:endParaRPr lang="en-US"/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Project ID       :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Times New Roman"/>
                <a:ea typeface="Trebuchet MS"/>
                <a:cs typeface="Times New Roman"/>
                <a:sym typeface="Trebuchet MS"/>
              </a:rPr>
              <a:t>Capstone24; EC20</a:t>
            </a:r>
            <a:endParaRPr sz="2800">
              <a:solidFill>
                <a:schemeClr val="accent1">
                  <a:lumMod val="75000"/>
                </a:schemeClr>
              </a:solidFill>
              <a:latin typeface="Times New Roman"/>
              <a:ea typeface="Trebuchet MS"/>
              <a:cs typeface="Times New Roman"/>
              <a:sym typeface="Trebuchet MS"/>
            </a:endParaRP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>
                <a:solidFill>
                  <a:schemeClr val="accent1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Project Guide : </a:t>
            </a:r>
            <a:r>
              <a:rPr lang="en-US" sz="2800">
                <a:latin typeface="Times New Roman"/>
                <a:ea typeface="Trebuchet MS"/>
                <a:cs typeface="Times New Roman"/>
                <a:sym typeface="Trebuchet MS"/>
              </a:rPr>
              <a:t>Prof. </a:t>
            </a:r>
            <a:r>
              <a:rPr lang="en-US" sz="2800" err="1">
                <a:latin typeface="Times New Roman"/>
                <a:ea typeface="Trebuchet MS"/>
                <a:cs typeface="Times New Roman"/>
                <a:sym typeface="Trebuchet MS"/>
              </a:rPr>
              <a:t>Lakshmeesha</a:t>
            </a:r>
            <a:r>
              <a:rPr lang="en-US" sz="2800">
                <a:latin typeface="Times New Roman"/>
                <a:ea typeface="Trebuchet MS"/>
                <a:cs typeface="Times New Roman"/>
                <a:sym typeface="Trebuchet MS"/>
              </a:rPr>
              <a:t> Sir</a:t>
            </a:r>
            <a:endParaRPr lang="en-US" sz="2800">
              <a:latin typeface="Times New Roman"/>
              <a:ea typeface="Trebuchet MS"/>
              <a:cs typeface="Times New Roman"/>
            </a:endParaRPr>
          </a:p>
          <a:p>
            <a:pPr>
              <a:lnSpc>
                <a:spcPct val="200000"/>
              </a:lnSpc>
            </a:pPr>
            <a:endParaRPr lang="en-US" sz="280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506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A7EE3-E8BC-A293-7916-0E1D8FC2C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68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en-US" sz="2000">
              <a:latin typeface="Arial"/>
              <a:ea typeface="Calibri" panose="020F0502020204030204"/>
              <a:cs typeface="Arial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Objective 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Introduction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Motivation and Scope of the Project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Literature Survey 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Design block diagram and flowchart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Capstone (Phase-II &amp; Phase-III) Project Timeline using </a:t>
            </a:r>
            <a:r>
              <a:rPr lang="en-US" sz="2400" err="1">
                <a:solidFill>
                  <a:srgbClr val="0033CC"/>
                </a:solidFill>
                <a:latin typeface="Trebuchet MS"/>
              </a:rPr>
              <a:t>gantt</a:t>
            </a:r>
            <a:r>
              <a:rPr lang="en-US" sz="2400">
                <a:solidFill>
                  <a:srgbClr val="0033CC"/>
                </a:solidFill>
                <a:latin typeface="Trebuchet MS"/>
              </a:rPr>
              <a:t> chart. 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Conclusion</a:t>
            </a:r>
            <a:endParaRPr lang="en-US"/>
          </a:p>
          <a:p>
            <a:pPr algn="just"/>
            <a:r>
              <a:rPr lang="en-US" sz="2400">
                <a:solidFill>
                  <a:srgbClr val="0033CC"/>
                </a:solidFill>
                <a:latin typeface="Trebuchet MS"/>
              </a:rPr>
              <a:t>References 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53CD2-0C73-BC57-405F-09F9D236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b="1" spc="-5"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C3629-A66E-272F-1D52-379CCC991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912" y="1401861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2B431-19EB-6EE2-D025-EFD7B318FA9D}"/>
              </a:ext>
            </a:extLst>
          </p:cNvPr>
          <p:cNvSpPr txBox="1"/>
          <p:nvPr/>
        </p:nvSpPr>
        <p:spPr>
          <a:xfrm>
            <a:off x="9022849" y="725381"/>
            <a:ext cx="316420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Outline</a:t>
            </a:r>
            <a:endParaRPr lang="en-US" sz="3000">
              <a:solidFill>
                <a:srgbClr val="FF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1335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016E6-EF6C-CC31-A9A9-80D5C265F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marL="342265" indent="-342265" algn="r" eaLnBrk="0" hangingPunct="0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</a:rPr>
              <a:t>ABSTRACT</a:t>
            </a:r>
            <a:endParaRPr lang="en-IN" sz="240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E02C6-9A9E-A79A-774F-F56E5F2C6F08}"/>
              </a:ext>
            </a:extLst>
          </p:cNvPr>
          <p:cNvSpPr txBox="1"/>
          <p:nvPr/>
        </p:nvSpPr>
        <p:spPr>
          <a:xfrm>
            <a:off x="298077" y="1867781"/>
            <a:ext cx="11595846" cy="3693319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  <a:p>
            <a:r>
              <a:rPr lang="en-US"/>
              <a:t>Fibrosis may refer to the connective tissue deposition that occurs as part of normal healing or to the excess tissue deposition that occurs as a pathological process.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pPr marL="285750" indent="-285750">
              <a:buFont typeface="Wingdings"/>
              <a:buChar char="v"/>
            </a:pPr>
            <a:r>
              <a:rPr lang="en-US"/>
              <a:t>Most chronic inflammatory illnesses include fibrosis as a pathogenic characteristic. 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Extracellular matrix (ECM) components build up in excess to cause fibrosis or scarring. 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he fibrotic process finally results in organ malfunction and death if it is severely progressive.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/>
              <a:t>This leads to scarring and thickening of tissues and </a:t>
            </a:r>
            <a:r>
              <a:rPr lang="en-US" err="1"/>
              <a:t>itaffects</a:t>
            </a:r>
            <a:r>
              <a:rPr lang="en-US"/>
              <a:t> nearly all tissues of the body.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Note: Scarring results in the thickening and stiffening of the affected tissue, leading to the disruption of normal structure and function.</a:t>
            </a:r>
            <a:endParaRPr lang="en-US">
              <a:solidFill>
                <a:schemeClr val="bg1">
                  <a:lumMod val="65000"/>
                </a:schemeClr>
              </a:solidFill>
              <a:ea typeface="Calibri"/>
              <a:cs typeface="Calibri"/>
            </a:endParaRPr>
          </a:p>
          <a:p>
            <a:endParaRPr lang="en-US"/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095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6604B-FAC9-B75D-9CF3-BDB62E5D5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1A5A6-E686-1C58-9CE6-E504531A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9D56B-53CC-F020-BE9E-522CB774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64EAC39B-7447-68F6-62A4-BC31D34CA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143002"/>
            <a:ext cx="6477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ea typeface="+mn-lt"/>
                <a:cs typeface="+mn-lt"/>
              </a:rPr>
              <a:t>Fibrosis &amp; Pulmonary Fibrosis</a:t>
            </a:r>
            <a:endParaRPr lang="en-US"/>
          </a:p>
          <a:p>
            <a:pPr marL="342265" indent="-342265" algn="r">
              <a:defRPr/>
            </a:pPr>
            <a:endParaRPr lang="en-IN" sz="2400">
              <a:solidFill>
                <a:srgbClr val="FF0000"/>
              </a:solidFill>
              <a:latin typeface="Trebuchet MS" pitchFamily="34" charset="0"/>
            </a:endParaRPr>
          </a:p>
        </p:txBody>
      </p:sp>
      <p:pic>
        <p:nvPicPr>
          <p:cNvPr id="2" name="Picture 1" descr="A diagram of a normal and fibrosis&#10;&#10;AI-generated content may be incorrect.">
            <a:extLst>
              <a:ext uri="{FF2B5EF4-FFF2-40B4-BE49-F238E27FC236}">
                <a16:creationId xmlns:a16="http://schemas.microsoft.com/office/drawing/2014/main" id="{6F3877A0-4760-FB73-0C97-DDBD6C51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523" y="1971114"/>
            <a:ext cx="4352924" cy="4148416"/>
          </a:xfrm>
          <a:prstGeom prst="rect">
            <a:avLst/>
          </a:prstGeom>
        </p:spPr>
      </p:pic>
      <p:pic>
        <p:nvPicPr>
          <p:cNvPr id="8" name="Picture 7" descr="Idiopathic pulmonary fibrosis - Wikipedia">
            <a:extLst>
              <a:ext uri="{FF2B5EF4-FFF2-40B4-BE49-F238E27FC236}">
                <a16:creationId xmlns:a16="http://schemas.microsoft.com/office/drawing/2014/main" id="{B745427C-8681-AB84-DE47-61676960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724" y="1972626"/>
            <a:ext cx="3807758" cy="4145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C3FB9-364B-25CA-2199-EEA3A43A1AEC}"/>
              </a:ext>
            </a:extLst>
          </p:cNvPr>
          <p:cNvSpPr txBox="1"/>
          <p:nvPr/>
        </p:nvSpPr>
        <p:spPr>
          <a:xfrm>
            <a:off x="309283" y="286871"/>
            <a:ext cx="60937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3055C"/>
                </a:solidFill>
                <a:ea typeface="+mn-lt"/>
                <a:cs typeface="+mn-lt"/>
              </a:rPr>
              <a:t>Idiopathic pulmonary fibrosis (IPF) is a serious chronic (long term) disease that affects the tissue surrounding the air sacs, or alveoli, in the lungs</a:t>
            </a:r>
          </a:p>
          <a:p>
            <a:r>
              <a:rPr lang="en-US"/>
              <a:t>|--&gt; It  worsens over time.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32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04798-30F5-731A-E927-0CDCBA3D0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8368F0-D8AE-CDEF-17DC-79A5CFA7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880DB-DBD4-B968-BF4F-79B7C5930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6D9D283F-6B4B-FBC9-3AA0-90883E513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ea typeface="+mn-lt"/>
                <a:cs typeface="+mn-lt"/>
              </a:rPr>
              <a:t>Symptoms – The dependencies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9A2AB-AAB2-540F-7604-EC1BADBD3626}"/>
              </a:ext>
            </a:extLst>
          </p:cNvPr>
          <p:cNvSpPr txBox="1"/>
          <p:nvPr/>
        </p:nvSpPr>
        <p:spPr>
          <a:xfrm>
            <a:off x="522193" y="2046193"/>
            <a:ext cx="1115881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/>
              <a:t>Shortness of breath – After walking shorter distances </a:t>
            </a:r>
          </a:p>
          <a:p>
            <a:pPr marL="285750" indent="-285750">
              <a:buFont typeface="Wingdings"/>
              <a:buChar char="v"/>
            </a:pPr>
            <a:r>
              <a:rPr lang="en-US"/>
              <a:t>Dry cough – For about months to years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Aching muscles and joints Loss of appetite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Chest discomfort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Tobacco smoking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/>
              <a:t>Connective tissue </a:t>
            </a:r>
            <a:r>
              <a:rPr lang="en-US" err="1"/>
              <a:t>diseasesDecrease</a:t>
            </a:r>
            <a:r>
              <a:rPr lang="en-US">
                <a:ea typeface="Calibri"/>
                <a:cs typeface="Calibri"/>
              </a:rPr>
              <a:t> in SPO2</a:t>
            </a:r>
            <a:endParaRPr lang="en-US" err="1"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solidFill>
                  <a:schemeClr val="accent6"/>
                </a:solidFill>
                <a:ea typeface="Calibri"/>
                <a:cs typeface="Calibri"/>
              </a:rPr>
              <a:t>Crepitations </a:t>
            </a:r>
            <a:r>
              <a:rPr lang="en-US">
                <a:ea typeface="Calibri"/>
                <a:cs typeface="Calibri"/>
              </a:rPr>
              <a:t>- </a:t>
            </a:r>
            <a:r>
              <a:rPr lang="en-US" sz="1400">
                <a:solidFill>
                  <a:srgbClr val="001D35"/>
                </a:solidFill>
                <a:ea typeface="+mn-lt"/>
                <a:cs typeface="+mn-lt"/>
              </a:rPr>
              <a:t>Crepitations in the lungs are </a:t>
            </a:r>
            <a:r>
              <a:rPr lang="en-US" sz="1400">
                <a:ea typeface="+mn-lt"/>
                <a:cs typeface="+mn-lt"/>
              </a:rPr>
              <a:t>crackling or popping sounds that can be heard or felt when breathing</a:t>
            </a:r>
          </a:p>
          <a:p>
            <a:pPr marL="285750" indent="-285750">
              <a:buFont typeface="Wingdings"/>
              <a:buChar char="v"/>
            </a:pPr>
            <a:r>
              <a:rPr lang="en-US">
                <a:ea typeface="Calibri"/>
                <a:cs typeface="Calibri"/>
              </a:rPr>
              <a:t>ABG – Tests the amount of O2 &amp; CO2 present -</a:t>
            </a:r>
            <a:r>
              <a:rPr lang="en-US" sz="1400">
                <a:solidFill>
                  <a:srgbClr val="001D35"/>
                </a:solidFill>
                <a:ea typeface="+mn-lt"/>
                <a:cs typeface="+mn-lt"/>
              </a:rPr>
              <a:t>a low oxygen level on an ABG test can suggest significant lung fibrosis is present.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F4960-1262-557C-E3C3-C8AC9347EAFC}"/>
              </a:ext>
            </a:extLst>
          </p:cNvPr>
          <p:cNvSpPr txBox="1"/>
          <p:nvPr/>
        </p:nvSpPr>
        <p:spPr>
          <a:xfrm>
            <a:off x="1759964" y="6149148"/>
            <a:ext cx="845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3055C"/>
                </a:solidFill>
                <a:latin typeface="BlinkMacSystemFont"/>
              </a:rPr>
              <a:t> Early diagnosis and treatment of IPF may increase lifespan and preserve quality of life.</a:t>
            </a:r>
            <a:endParaRPr lang="en-US">
              <a:solidFill>
                <a:srgbClr val="63055C"/>
              </a:solidFill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8A453-745E-A575-97DC-7B345F1059D5}"/>
              </a:ext>
            </a:extLst>
          </p:cNvPr>
          <p:cNvSpPr txBox="1"/>
          <p:nvPr/>
        </p:nvSpPr>
        <p:spPr>
          <a:xfrm>
            <a:off x="523102" y="4353696"/>
            <a:ext cx="1115609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>
                <a:solidFill>
                  <a:srgbClr val="92D050"/>
                </a:solidFill>
              </a:rPr>
              <a:t>Reticulonodular opacities </a:t>
            </a:r>
            <a:r>
              <a:rPr lang="en-US"/>
              <a:t>- </a:t>
            </a:r>
            <a:r>
              <a:rPr lang="en-US" sz="1600">
                <a:solidFill>
                  <a:schemeClr val="bg2">
                    <a:lumMod val="76000"/>
                  </a:schemeClr>
                </a:solidFill>
                <a:ea typeface="+mn-lt"/>
                <a:cs typeface="+mn-lt"/>
              </a:rPr>
              <a:t>Reticulonodular opacities appear as fine, web-like (reticular) structures mixed with small nodules spread throughout the lungs.</a:t>
            </a:r>
            <a:endParaRPr lang="en-US" sz="1600" err="1">
              <a:solidFill>
                <a:schemeClr val="bg2">
                  <a:lumMod val="76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Lung texture </a:t>
            </a:r>
            <a:r>
              <a:rPr lang="en-US">
                <a:ea typeface="+mn-lt"/>
                <a:cs typeface="+mn-lt"/>
              </a:rPr>
              <a:t>change due to honeycombing patterns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GGO [Ground glass opacity]</a:t>
            </a:r>
            <a:r>
              <a:rPr lang="en-US">
                <a:ea typeface="+mn-lt"/>
                <a:cs typeface="+mn-lt"/>
              </a:rPr>
              <a:t> - appears as hazy, cloud-like regions where the lung tissue is partially filled with fluid, inflammatory cells, or thickened interstitial tissue.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992F-FC28-DA6B-4923-4CE8DD9B7881}"/>
              </a:ext>
            </a:extLst>
          </p:cNvPr>
          <p:cNvSpPr txBox="1"/>
          <p:nvPr/>
        </p:nvSpPr>
        <p:spPr>
          <a:xfrm>
            <a:off x="-2266280" y="94337"/>
            <a:ext cx="845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63055C"/>
                </a:solidFill>
                <a:latin typeface="BlinkMacSystemFont"/>
                <a:ea typeface="Calibri"/>
                <a:cs typeface="Calibri"/>
              </a:rPr>
              <a:t>Fibrosis Begins at the lower lung zone</a:t>
            </a:r>
          </a:p>
        </p:txBody>
      </p:sp>
    </p:spTree>
    <p:extLst>
      <p:ext uri="{BB962C8B-B14F-4D97-AF65-F5344CB8AC3E}">
        <p14:creationId xmlns:p14="http://schemas.microsoft.com/office/powerpoint/2010/main" val="15711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E67FC-5E85-B44F-524F-47542FED9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4E856-86FE-1CD2-D52D-B6368456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34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9B468-04AF-93C6-845F-2AAF651C6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595E-DC5B-A65E-8B95-F6BFCF669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C7A30-D7FA-0BDD-C430-8C04DA293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7" y="674993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7DB8C4E2-511E-9385-8FD2-5E430724A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378" y="22654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  <a:ea typeface="+mn-lt"/>
                <a:cs typeface="+mn-lt"/>
              </a:rPr>
              <a:t>Constraints / Dependencies / Assumptions </a:t>
            </a:r>
            <a:endParaRPr lang="en-IN" sz="2400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CE28C-BFB1-A2AB-5E7F-007DE0707F04}"/>
              </a:ext>
            </a:extLst>
          </p:cNvPr>
          <p:cNvSpPr txBox="1"/>
          <p:nvPr/>
        </p:nvSpPr>
        <p:spPr>
          <a:xfrm>
            <a:off x="461319" y="821724"/>
            <a:ext cx="9735064" cy="4832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/>
              </a:rPr>
              <a:t>Legal Implications</a:t>
            </a:r>
            <a:br>
              <a:rPr lang="en-US">
                <a:latin typeface="Arial"/>
              </a:rPr>
            </a:br>
            <a:r>
              <a:rPr lang="en-US">
                <a:solidFill>
                  <a:srgbClr val="63055C"/>
                </a:solidFill>
                <a:latin typeface="Arial"/>
              </a:rPr>
              <a:t>Data Privacy &amp; Ethics</a:t>
            </a:r>
            <a:r>
              <a:rPr lang="en-US">
                <a:latin typeface="Arial"/>
              </a:rPr>
              <a:t>: The project must comply with HIPAA (Health Insurance Portability and Accountability Act), GDPR (General Data Protection Regulation), and local regulations if patient data is involved.</a:t>
            </a:r>
          </a:p>
          <a:p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b="1">
                <a:solidFill>
                  <a:srgbClr val="FF0000"/>
                </a:solidFill>
                <a:latin typeface="Arial"/>
              </a:rPr>
              <a:t>Usage Limitations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>
                <a:latin typeface="Arial"/>
              </a:rPr>
              <a:t>Complementary to Expert Diagnosis: The system should be used as an assistive tool, not as a replacement for radiologists or pulmonologists.</a:t>
            </a:r>
            <a:endParaRPr lang="en-US">
              <a:latin typeface="Arial"/>
              <a:cs typeface="Arial"/>
            </a:endParaRPr>
          </a:p>
          <a:p>
            <a:endParaRPr lang="en-US">
              <a:solidFill>
                <a:srgbClr val="000000"/>
              </a:solidFill>
              <a:latin typeface="Arial"/>
            </a:endParaRPr>
          </a:p>
          <a:p>
            <a:r>
              <a:rPr lang="en-US" b="1">
                <a:solidFill>
                  <a:srgbClr val="FF0000"/>
                </a:solidFill>
                <a:latin typeface="Arial"/>
              </a:rPr>
              <a:t>Software Dependencies:</a:t>
            </a:r>
            <a:endParaRPr lang="en-US" b="1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>
                <a:solidFill>
                  <a:srgbClr val="63055C"/>
                </a:solidFill>
                <a:latin typeface="Arial"/>
              </a:rPr>
              <a:t>Machine Learning Frameworks: </a:t>
            </a:r>
            <a:r>
              <a:rPr lang="en-US">
                <a:latin typeface="Arial"/>
              </a:rPr>
              <a:t>TensorFlow, </a:t>
            </a:r>
            <a:r>
              <a:rPr lang="en-US" err="1">
                <a:latin typeface="Arial"/>
              </a:rPr>
              <a:t>PyTorch</a:t>
            </a:r>
            <a:r>
              <a:rPr lang="en-US">
                <a:latin typeface="Arial"/>
              </a:rPr>
              <a:t>, or Scikit-learn.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solidFill>
                  <a:srgbClr val="63055C"/>
                </a:solidFill>
                <a:latin typeface="Arial"/>
              </a:rPr>
              <a:t>Image Processing Libraries:</a:t>
            </a:r>
            <a:r>
              <a:rPr lang="en-US">
                <a:latin typeface="Arial"/>
              </a:rPr>
              <a:t> OpenCV, PIL (Python Imaging Library).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solidFill>
                  <a:srgbClr val="63055C"/>
                </a:solidFill>
                <a:latin typeface="Arial"/>
              </a:rPr>
              <a:t>Medical Imaging Tools:</a:t>
            </a:r>
            <a:r>
              <a:rPr lang="en-US">
                <a:latin typeface="Arial"/>
              </a:rPr>
              <a:t> DICOM libraries (e.g., </a:t>
            </a:r>
            <a:r>
              <a:rPr lang="en-US" err="1">
                <a:latin typeface="Arial"/>
              </a:rPr>
              <a:t>pydicom</a:t>
            </a:r>
            <a:r>
              <a:rPr lang="en-US">
                <a:latin typeface="Arial"/>
              </a:rPr>
              <a:t>) for processing chest X-rays or CT scans.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solidFill>
                  <a:srgbClr val="63055C"/>
                </a:solidFill>
                <a:latin typeface="Arial"/>
              </a:rPr>
              <a:t>Development Environment: </a:t>
            </a:r>
            <a:r>
              <a:rPr lang="en-US" err="1">
                <a:latin typeface="Arial"/>
              </a:rPr>
              <a:t>Jupyter</a:t>
            </a:r>
            <a:r>
              <a:rPr lang="en-US">
                <a:latin typeface="Arial"/>
              </a:rPr>
              <a:t> Notebook, Google </a:t>
            </a:r>
            <a:r>
              <a:rPr lang="en-US" err="1">
                <a:latin typeface="Arial"/>
              </a:rPr>
              <a:t>Colab</a:t>
            </a:r>
            <a:r>
              <a:rPr lang="en-US">
                <a:latin typeface="Arial"/>
              </a:rPr>
              <a:t>, or a high-performance computing setup.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</a:rPr>
              <a:t> 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5FC7562-E321-171A-3292-FB823144F858}"/>
              </a:ext>
            </a:extLst>
          </p:cNvPr>
          <p:cNvSpPr txBox="1"/>
          <p:nvPr/>
        </p:nvSpPr>
        <p:spPr>
          <a:xfrm>
            <a:off x="461319" y="5434913"/>
            <a:ext cx="8545521" cy="67710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0000"/>
                </a:solidFill>
                <a:latin typeface="Calibri"/>
                <a:ea typeface="Calibri"/>
                <a:cs typeface="Arial"/>
              </a:rPr>
              <a:t>Hardware Dependencies:</a:t>
            </a:r>
            <a:br>
              <a:rPr lang="en-US">
                <a:latin typeface="Arial"/>
              </a:rPr>
            </a:br>
            <a:r>
              <a:rPr lang="en-US">
                <a:ea typeface="+mn-lt"/>
                <a:cs typeface="+mn-lt"/>
              </a:rPr>
              <a:t>Sound Acquisition: Electronic microphone must be used in order to acquire auscultation</a:t>
            </a:r>
          </a:p>
        </p:txBody>
      </p:sp>
    </p:spTree>
    <p:extLst>
      <p:ext uri="{BB962C8B-B14F-4D97-AF65-F5344CB8AC3E}">
        <p14:creationId xmlns:p14="http://schemas.microsoft.com/office/powerpoint/2010/main" val="127670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E631D-6493-F2D5-A115-3304ACEE4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294A2-BB2E-326C-09D8-8B18CEA4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-5">
                <a:cs typeface="Calibri"/>
              </a:rPr>
              <a:t>PESU Proprietary – Capstone Project Approval - Team 20</a:t>
            </a:r>
            <a:endParaRPr lang="en-US" spc="-5">
              <a:solidFill>
                <a:srgbClr val="000000"/>
              </a:solidFill>
              <a:cs typeface="Calibri"/>
            </a:endParaRPr>
          </a:p>
          <a:p>
            <a:endParaRPr lang="en-US" spc="-5">
              <a:ea typeface="Calibri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8CE82-EDE5-8AEC-FB37-37069EFF3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34">
            <a:extLst>
              <a:ext uri="{FF2B5EF4-FFF2-40B4-BE49-F238E27FC236}">
                <a16:creationId xmlns:a16="http://schemas.microsoft.com/office/drawing/2014/main" id="{EC59D2C9-22CB-9D12-9A3A-7251C3303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143002"/>
            <a:ext cx="6477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r">
              <a:defRPr/>
            </a:pPr>
            <a:r>
              <a:rPr lang="en-IN" sz="2400">
                <a:solidFill>
                  <a:srgbClr val="FF0000"/>
                </a:solidFill>
                <a:latin typeface="Trebuchet MS"/>
                <a:ea typeface="+mn-lt"/>
                <a:cs typeface="+mn-lt"/>
              </a:rPr>
              <a:t>The Model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F476CD-4966-FFDC-CDEF-C78A56EC9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57394"/>
              </p:ext>
            </p:extLst>
          </p:nvPr>
        </p:nvGraphicFramePr>
        <p:xfrm>
          <a:off x="1190625" y="1935162"/>
          <a:ext cx="9494870" cy="41063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47435">
                  <a:extLst>
                    <a:ext uri="{9D8B030D-6E8A-4147-A177-3AD203B41FA5}">
                      <a16:colId xmlns:a16="http://schemas.microsoft.com/office/drawing/2014/main" val="3975352752"/>
                    </a:ext>
                  </a:extLst>
                </a:gridCol>
                <a:gridCol w="4747435">
                  <a:extLst>
                    <a:ext uri="{9D8B030D-6E8A-4147-A177-3AD203B41FA5}">
                      <a16:colId xmlns:a16="http://schemas.microsoft.com/office/drawing/2014/main" val="3223810466"/>
                    </a:ext>
                  </a:extLst>
                </a:gridCol>
              </a:tblGrid>
              <a:tr h="38663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Stage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Action Performed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598275"/>
                  </a:ext>
                </a:extLst>
              </a:tr>
              <a:tr h="66661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Input Acquisition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Accept X-ray, lung sound, and symptoms data from users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612490"/>
                  </a:ext>
                </a:extLst>
              </a:tr>
              <a:tr h="66661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Preprocessing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Noise reduction, image enhancement, feature extraction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198691"/>
                  </a:ext>
                </a:extLst>
              </a:tr>
              <a:tr h="66661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ML Model Processing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CNN for X-rays, Spectrogram CNN for lung sounds, Decision model for symptoms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405039"/>
                  </a:ext>
                </a:extLst>
              </a:tr>
              <a:tr h="66661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Fusion &amp; Risk Prediction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Model combines inputs to determine fibrosis risk level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386918"/>
                  </a:ext>
                </a:extLst>
              </a:tr>
              <a:tr h="66661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Output Generation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Visual reports, probability scores, and personalized health recommendations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672297"/>
                  </a:ext>
                </a:extLst>
              </a:tr>
              <a:tr h="386636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Security &amp; Compliance</a:t>
                      </a:r>
                      <a:endParaRPr lang="en-US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</a:rPr>
                        <a:t>Data encryption</a:t>
                      </a:r>
                      <a:endParaRPr lang="en-US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30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110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33BB2FB373FB49BA541A288E3B5D4B" ma:contentTypeVersion="3" ma:contentTypeDescription="Create a new document." ma:contentTypeScope="" ma:versionID="6f374d40f70a5ef2443b187f895985ea">
  <xsd:schema xmlns:xsd="http://www.w3.org/2001/XMLSchema" xmlns:xs="http://www.w3.org/2001/XMLSchema" xmlns:p="http://schemas.microsoft.com/office/2006/metadata/properties" xmlns:ns3="e86889bf-8682-4f35-bbef-43cb805d8c0e" targetNamespace="http://schemas.microsoft.com/office/2006/metadata/properties" ma:root="true" ma:fieldsID="e32682e3af2265f07c76342677a2a40a" ns3:_="">
    <xsd:import namespace="e86889bf-8682-4f35-bbef-43cb805d8c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6889bf-8682-4f35-bbef-43cb805d8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3135F0-87EB-45B7-93DE-1846790FC5AD}">
  <ds:schemaRefs>
    <ds:schemaRef ds:uri="e86889bf-8682-4f35-bbef-43cb805d8c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6CA405-BE49-498A-9725-8C4242716E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BC292D-F0BD-4998-82E4-6058BADA3999}">
  <ds:schemaRefs>
    <ds:schemaRef ds:uri="e86889bf-8682-4f35-bbef-43cb805d8c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Lakshmeesha Shastry</dc:creator>
  <cp:revision>733</cp:revision>
  <cp:lastPrinted>2024-10-10T04:52:20Z</cp:lastPrinted>
  <dcterms:created xsi:type="dcterms:W3CDTF">2023-07-20T08:43:24Z</dcterms:created>
  <dcterms:modified xsi:type="dcterms:W3CDTF">2025-02-04T19:02:21Z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0x010100C333BB2FB373FB49BA541A288E3B5D4B</vt:lpwstr>
  </property>
</Properties>
</file>